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67" r:id="rId16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nva Sans Bold" panose="020B0604020202020204" charset="0"/>
      <p:regular r:id="rId21"/>
    </p:embeddedFont>
    <p:embeddedFont>
      <p:font typeface="Arimo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94622" autoAdjust="0"/>
  </p:normalViewPr>
  <p:slideViewPr>
    <p:cSldViewPr>
      <p:cViewPr varScale="1">
        <p:scale>
          <a:sx n="55" d="100"/>
          <a:sy n="55" d="100"/>
        </p:scale>
        <p:origin x="706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525" y="1552258"/>
            <a:ext cx="18278475" cy="3199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Agile </a:t>
            </a:r>
            <a:r>
              <a:rPr lang="en-US" sz="9200" b="1" dirty="0" smtClean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Methodology in </a:t>
            </a:r>
            <a:r>
              <a:rPr lang="en-US" sz="9200" b="1" dirty="0" err="1" smtClean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HamroDental</a:t>
            </a:r>
            <a:r>
              <a:rPr lang="en-US" sz="9200" b="1" dirty="0" smtClean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with </a:t>
            </a:r>
            <a:r>
              <a:rPr lang="en-US" sz="92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Kanban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324600" y="5448300"/>
            <a:ext cx="5295139" cy="3590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2"/>
              </a:lnSpc>
            </a:pPr>
            <a:r>
              <a:rPr lang="en-US" sz="5002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Presented </a:t>
            </a:r>
            <a:r>
              <a:rPr lang="en-US" sz="5002" b="1" dirty="0" smtClean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by:</a:t>
            </a:r>
            <a:endParaRPr lang="en-US" sz="5002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7002"/>
              </a:lnSpc>
            </a:pPr>
            <a:r>
              <a:rPr lang="en-US" sz="5002" dirty="0">
                <a:solidFill>
                  <a:srgbClr val="FFFFFF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nva Sans Bold"/>
              </a:rPr>
              <a:t>Rajiv </a:t>
            </a:r>
            <a:r>
              <a:rPr lang="en-US" sz="5002" dirty="0" smtClean="0">
                <a:solidFill>
                  <a:srgbClr val="FFFFFF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nva Sans Bold"/>
              </a:rPr>
              <a:t>Thapa</a:t>
            </a:r>
            <a:endParaRPr lang="en-US" sz="5002" dirty="0">
              <a:solidFill>
                <a:srgbClr val="FFFFFF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  <a:sym typeface="Canva Sans Bold"/>
            </a:endParaRPr>
          </a:p>
          <a:p>
            <a:pPr algn="ctr">
              <a:lnSpc>
                <a:spcPts val="7002"/>
              </a:lnSpc>
            </a:pPr>
            <a:r>
              <a:rPr lang="en-US" sz="5002" dirty="0" err="1" smtClean="0">
                <a:solidFill>
                  <a:srgbClr val="FFFFFF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nva Sans Bold"/>
              </a:rPr>
              <a:t>Spandan</a:t>
            </a:r>
            <a:r>
              <a:rPr lang="en-US" sz="5002" dirty="0" smtClean="0">
                <a:solidFill>
                  <a:srgbClr val="FFFFFF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nva Sans Bold"/>
              </a:rPr>
              <a:t> </a:t>
            </a:r>
            <a:r>
              <a:rPr lang="en-US" sz="5002" dirty="0" err="1" smtClean="0">
                <a:solidFill>
                  <a:srgbClr val="FFFFFF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nva Sans Bold"/>
              </a:rPr>
              <a:t>Gurung</a:t>
            </a:r>
            <a:endParaRPr lang="en-US" sz="5002" dirty="0">
              <a:solidFill>
                <a:srgbClr val="FFFFFF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  <a:sym typeface="Canva Sans Bold"/>
            </a:endParaRPr>
          </a:p>
          <a:p>
            <a:pPr algn="ctr">
              <a:lnSpc>
                <a:spcPts val="7002"/>
              </a:lnSpc>
            </a:pPr>
            <a:r>
              <a:rPr lang="en-US" sz="5002" dirty="0" err="1">
                <a:solidFill>
                  <a:srgbClr val="FFFFFF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nva Sans Bold"/>
              </a:rPr>
              <a:t>Sangam</a:t>
            </a:r>
            <a:r>
              <a:rPr lang="en-US" sz="5002" dirty="0">
                <a:solidFill>
                  <a:srgbClr val="FFFFFF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nva Sans Bold"/>
              </a:rPr>
              <a:t> </a:t>
            </a:r>
            <a:r>
              <a:rPr lang="en-US" sz="5002" dirty="0">
                <a:solidFill>
                  <a:srgbClr val="FFFFFF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nva Sans Bold"/>
              </a:rPr>
              <a:t>S</a:t>
            </a:r>
            <a:r>
              <a:rPr lang="en-US" sz="5002" dirty="0" smtClean="0">
                <a:solidFill>
                  <a:srgbClr val="FFFFFF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nva Sans Bold"/>
              </a:rPr>
              <a:t>hrestha</a:t>
            </a:r>
            <a:endParaRPr lang="en-US" sz="5002" dirty="0">
              <a:solidFill>
                <a:srgbClr val="FFFFFF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  <a:sym typeface="Canva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02D2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6434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4572000" cy="10287000"/>
            <a:chOff x="0" y="0"/>
            <a:chExt cx="6096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6096000" cy="13716000"/>
            </a:xfrm>
            <a:custGeom>
              <a:avLst/>
              <a:gdLst/>
              <a:ahLst/>
              <a:cxnLst/>
              <a:rect l="l" t="t" r="r" b="b"/>
              <a:pathLst>
                <a:path w="6096000" h="13716000">
                  <a:moveTo>
                    <a:pt x="0" y="0"/>
                  </a:moveTo>
                  <a:lnTo>
                    <a:pt x="6096000" y="0"/>
                  </a:lnTo>
                  <a:lnTo>
                    <a:pt x="609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5492800" y="666899"/>
            <a:ext cx="9419481" cy="879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7"/>
              </a:lnSpc>
            </a:pPr>
            <a:r>
              <a:rPr lang="en-US" sz="5125">
                <a:solidFill>
                  <a:srgbClr val="D8B6A4"/>
                </a:solidFill>
                <a:latin typeface="Arimo"/>
                <a:ea typeface="Arimo"/>
                <a:cs typeface="Arimo"/>
                <a:sym typeface="Arimo"/>
              </a:rPr>
              <a:t>Roadmap: Next Steps to Success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5499727" y="2184499"/>
            <a:ext cx="262979" cy="1578471"/>
            <a:chOff x="0" y="0"/>
            <a:chExt cx="350638" cy="210462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50647" cy="2104644"/>
            </a:xfrm>
            <a:custGeom>
              <a:avLst/>
              <a:gdLst/>
              <a:ahLst/>
              <a:cxnLst/>
              <a:rect l="l" t="t" r="r" b="b"/>
              <a:pathLst>
                <a:path w="350647" h="2104644">
                  <a:moveTo>
                    <a:pt x="0" y="52578"/>
                  </a:moveTo>
                  <a:cubicBezTo>
                    <a:pt x="0" y="23495"/>
                    <a:pt x="23495" y="0"/>
                    <a:pt x="52578" y="0"/>
                  </a:cubicBezTo>
                  <a:lnTo>
                    <a:pt x="298069" y="0"/>
                  </a:lnTo>
                  <a:cubicBezTo>
                    <a:pt x="327152" y="0"/>
                    <a:pt x="350647" y="23495"/>
                    <a:pt x="350647" y="52578"/>
                  </a:cubicBezTo>
                  <a:lnTo>
                    <a:pt x="350647" y="2052066"/>
                  </a:lnTo>
                  <a:cubicBezTo>
                    <a:pt x="350647" y="2081149"/>
                    <a:pt x="327152" y="2104644"/>
                    <a:pt x="298069" y="2104644"/>
                  </a:cubicBezTo>
                  <a:lnTo>
                    <a:pt x="52578" y="2104644"/>
                  </a:lnTo>
                  <a:cubicBezTo>
                    <a:pt x="23495" y="2104644"/>
                    <a:pt x="0" y="2081149"/>
                    <a:pt x="0" y="2052066"/>
                  </a:cubicBezTo>
                  <a:close/>
                </a:path>
              </a:pathLst>
            </a:custGeom>
            <a:solidFill>
              <a:srgbClr val="373433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6018759" y="2184499"/>
            <a:ext cx="3288655" cy="430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Finalise MVP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18759" y="2677120"/>
            <a:ext cx="11348442" cy="516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 dirty="0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Bringing the Minimum Viable Product to a polished, ready-to-test state.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5887269" y="3921621"/>
            <a:ext cx="262979" cy="1578471"/>
            <a:chOff x="0" y="0"/>
            <a:chExt cx="350638" cy="210462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50647" cy="2104644"/>
            </a:xfrm>
            <a:custGeom>
              <a:avLst/>
              <a:gdLst/>
              <a:ahLst/>
              <a:cxnLst/>
              <a:rect l="l" t="t" r="r" b="b"/>
              <a:pathLst>
                <a:path w="350647" h="2104644">
                  <a:moveTo>
                    <a:pt x="0" y="52578"/>
                  </a:moveTo>
                  <a:cubicBezTo>
                    <a:pt x="0" y="23495"/>
                    <a:pt x="23495" y="0"/>
                    <a:pt x="52578" y="0"/>
                  </a:cubicBezTo>
                  <a:lnTo>
                    <a:pt x="298069" y="0"/>
                  </a:lnTo>
                  <a:cubicBezTo>
                    <a:pt x="327152" y="0"/>
                    <a:pt x="350647" y="23495"/>
                    <a:pt x="350647" y="52578"/>
                  </a:cubicBezTo>
                  <a:lnTo>
                    <a:pt x="350647" y="2052066"/>
                  </a:lnTo>
                  <a:cubicBezTo>
                    <a:pt x="350647" y="2081149"/>
                    <a:pt x="327152" y="2104644"/>
                    <a:pt x="298069" y="2104644"/>
                  </a:cubicBezTo>
                  <a:lnTo>
                    <a:pt x="52578" y="2104644"/>
                  </a:lnTo>
                  <a:cubicBezTo>
                    <a:pt x="23495" y="2104644"/>
                    <a:pt x="0" y="2081149"/>
                    <a:pt x="0" y="2052066"/>
                  </a:cubicBezTo>
                  <a:close/>
                </a:path>
              </a:pathLst>
            </a:custGeom>
            <a:solidFill>
              <a:srgbClr val="373433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6413301" y="3960167"/>
            <a:ext cx="3288655" cy="430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User Testing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413301" y="4452789"/>
            <a:ext cx="10953899" cy="516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Conducting real-world testing with a local dental clinic to gather vital feedback.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6281811" y="5623768"/>
            <a:ext cx="262979" cy="1578471"/>
            <a:chOff x="0" y="0"/>
            <a:chExt cx="350638" cy="210462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50647" cy="2104644"/>
            </a:xfrm>
            <a:custGeom>
              <a:avLst/>
              <a:gdLst/>
              <a:ahLst/>
              <a:cxnLst/>
              <a:rect l="l" t="t" r="r" b="b"/>
              <a:pathLst>
                <a:path w="350647" h="2104644">
                  <a:moveTo>
                    <a:pt x="0" y="52578"/>
                  </a:moveTo>
                  <a:cubicBezTo>
                    <a:pt x="0" y="23495"/>
                    <a:pt x="23495" y="0"/>
                    <a:pt x="52578" y="0"/>
                  </a:cubicBezTo>
                  <a:lnTo>
                    <a:pt x="298069" y="0"/>
                  </a:lnTo>
                  <a:cubicBezTo>
                    <a:pt x="327152" y="0"/>
                    <a:pt x="350647" y="23495"/>
                    <a:pt x="350647" y="52578"/>
                  </a:cubicBezTo>
                  <a:lnTo>
                    <a:pt x="350647" y="2052066"/>
                  </a:lnTo>
                  <a:cubicBezTo>
                    <a:pt x="350647" y="2081149"/>
                    <a:pt x="327152" y="2104644"/>
                    <a:pt x="298069" y="2104644"/>
                  </a:cubicBezTo>
                  <a:lnTo>
                    <a:pt x="52578" y="2104644"/>
                  </a:lnTo>
                  <a:cubicBezTo>
                    <a:pt x="23495" y="2104644"/>
                    <a:pt x="0" y="2081149"/>
                    <a:pt x="0" y="2052066"/>
                  </a:cubicBezTo>
                  <a:close/>
                </a:path>
              </a:pathLst>
            </a:custGeom>
            <a:solidFill>
              <a:srgbClr val="373433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6807994" y="5735836"/>
            <a:ext cx="3288655" cy="430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Iterate &amp; Refine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807994" y="6228458"/>
            <a:ext cx="10559206" cy="516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Implementing feedback and continuously improving the system based on user insights.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6676504" y="7335223"/>
            <a:ext cx="262979" cy="1578471"/>
            <a:chOff x="0" y="0"/>
            <a:chExt cx="350638" cy="210462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50647" cy="2104644"/>
            </a:xfrm>
            <a:custGeom>
              <a:avLst/>
              <a:gdLst/>
              <a:ahLst/>
              <a:cxnLst/>
              <a:rect l="l" t="t" r="r" b="b"/>
              <a:pathLst>
                <a:path w="350647" h="2104644">
                  <a:moveTo>
                    <a:pt x="0" y="52578"/>
                  </a:moveTo>
                  <a:cubicBezTo>
                    <a:pt x="0" y="23495"/>
                    <a:pt x="23495" y="0"/>
                    <a:pt x="52578" y="0"/>
                  </a:cubicBezTo>
                  <a:lnTo>
                    <a:pt x="298069" y="0"/>
                  </a:lnTo>
                  <a:cubicBezTo>
                    <a:pt x="327152" y="0"/>
                    <a:pt x="350647" y="23495"/>
                    <a:pt x="350647" y="52578"/>
                  </a:cubicBezTo>
                  <a:lnTo>
                    <a:pt x="350647" y="2052066"/>
                  </a:lnTo>
                  <a:cubicBezTo>
                    <a:pt x="350647" y="2081149"/>
                    <a:pt x="327152" y="2104644"/>
                    <a:pt x="298069" y="2104644"/>
                  </a:cubicBezTo>
                  <a:lnTo>
                    <a:pt x="52578" y="2104644"/>
                  </a:lnTo>
                  <a:cubicBezTo>
                    <a:pt x="23495" y="2104644"/>
                    <a:pt x="0" y="2081149"/>
                    <a:pt x="0" y="2052066"/>
                  </a:cubicBezTo>
                  <a:close/>
                </a:path>
              </a:pathLst>
            </a:custGeom>
            <a:solidFill>
              <a:srgbClr val="373433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7202538" y="7511504"/>
            <a:ext cx="3288655" cy="430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Cloud Deployment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202538" y="8004125"/>
            <a:ext cx="10164664" cy="516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Deploying the system on a secure cloud platform for widespread accessibility.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492800" y="9046666"/>
            <a:ext cx="11874401" cy="516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Our clear roadmap ensures a systematic approach to launch and ongoing enhancement.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02D2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152400" y="-26670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73433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850237" y="2531120"/>
            <a:ext cx="9445526" cy="182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D8B6A4"/>
                </a:solidFill>
                <a:latin typeface="Arimo"/>
                <a:ea typeface="Arimo"/>
                <a:cs typeface="Arimo"/>
                <a:sym typeface="Arimo"/>
              </a:rPr>
              <a:t>Conclusion and Future Prospects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0237" y="4680645"/>
            <a:ext cx="9445526" cy="191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We are excited about the potential of this Agile-driven dental appointment system to revolutionise how clinics manage their schedules and patients book appointments. Our focus on user experience, robust backend, and iterative development ensures a high-quality, scalable solution.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181100"/>
            <a:ext cx="15334211" cy="823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346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257300"/>
            <a:ext cx="15015274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018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09700"/>
            <a:ext cx="15073747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51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02737" y="4274503"/>
            <a:ext cx="6882527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02D2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7620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6434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2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92238" y="2899768"/>
            <a:ext cx="9445526" cy="176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dirty="0" smtClean="0">
                <a:solidFill>
                  <a:srgbClr val="D8B6A4"/>
                </a:solidFill>
                <a:latin typeface="Arimo"/>
                <a:ea typeface="Arimo"/>
                <a:cs typeface="Arimo"/>
                <a:sym typeface="Arimo"/>
              </a:rPr>
              <a:t>Agile </a:t>
            </a:r>
            <a:r>
              <a:rPr lang="en-US" sz="5562" dirty="0" err="1" smtClean="0">
                <a:solidFill>
                  <a:srgbClr val="D8B6A4"/>
                </a:solidFill>
                <a:latin typeface="Arimo"/>
                <a:ea typeface="Arimo"/>
                <a:cs typeface="Arimo"/>
                <a:sym typeface="Arimo"/>
              </a:rPr>
              <a:t>Methology</a:t>
            </a:r>
            <a:r>
              <a:rPr lang="en-US" sz="5562" dirty="0" smtClean="0">
                <a:solidFill>
                  <a:srgbClr val="D8B6A4"/>
                </a:solidFill>
                <a:latin typeface="Arimo"/>
                <a:ea typeface="Arimo"/>
                <a:cs typeface="Arimo"/>
                <a:sym typeface="Arimo"/>
              </a:rPr>
              <a:t> in </a:t>
            </a:r>
            <a:r>
              <a:rPr lang="en-US" sz="5562" dirty="0" err="1" smtClean="0">
                <a:solidFill>
                  <a:srgbClr val="D8B6A4"/>
                </a:solidFill>
                <a:latin typeface="Arimo"/>
                <a:ea typeface="Arimo"/>
                <a:cs typeface="Arimo"/>
                <a:sym typeface="Arimo"/>
              </a:rPr>
              <a:t>HamroDental</a:t>
            </a:r>
            <a:r>
              <a:rPr lang="en-US" sz="5562" dirty="0" smtClean="0">
                <a:solidFill>
                  <a:srgbClr val="D8B6A4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5562" smtClean="0">
                <a:solidFill>
                  <a:srgbClr val="D8B6A4"/>
                </a:solidFill>
                <a:latin typeface="Arimo"/>
                <a:ea typeface="Arimo"/>
                <a:cs typeface="Arimo"/>
                <a:sym typeface="Arimo"/>
              </a:rPr>
              <a:t>with </a:t>
            </a:r>
            <a:endParaRPr lang="en-US" sz="5562" dirty="0">
              <a:solidFill>
                <a:srgbClr val="D8B6A4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92238" y="5049291"/>
            <a:ext cx="9445526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Welcome to our presentation on developing a seamless dental appointment system using Agile and Kanban. Our goal is to create an effortless booking and scheduling experience for both patients and staff.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02D2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6434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850237" y="3080445"/>
            <a:ext cx="9445526" cy="182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D8B6A4"/>
                </a:solidFill>
                <a:latin typeface="Arimo"/>
                <a:ea typeface="Arimo"/>
                <a:cs typeface="Arimo"/>
                <a:sym typeface="Arimo"/>
              </a:rPr>
              <a:t>Project Vision and Agile Approach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0237" y="5229969"/>
            <a:ext cx="9445526" cy="191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Our objective is to build a robust platform for dental appointment booking and scheduling. We're embracing an Agile methodology with a Kanban twist, </a:t>
            </a:r>
            <a:r>
              <a:rPr lang="en-US" sz="2187" dirty="0" err="1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prioritising</a:t>
            </a:r>
            <a:r>
              <a:rPr lang="en-US" sz="2187" dirty="0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 speed, flexibility, and focused development to deliver value iteratively.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02D2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525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6434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4572000" cy="10287000"/>
            <a:chOff x="0" y="0"/>
            <a:chExt cx="6096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6096000" cy="13716000"/>
            </a:xfrm>
            <a:custGeom>
              <a:avLst/>
              <a:gdLst/>
              <a:ahLst/>
              <a:cxnLst/>
              <a:rect l="l" t="t" r="r" b="b"/>
              <a:pathLst>
                <a:path w="6096000" h="13716000">
                  <a:moveTo>
                    <a:pt x="0" y="0"/>
                  </a:moveTo>
                  <a:lnTo>
                    <a:pt x="6096000" y="0"/>
                  </a:lnTo>
                  <a:lnTo>
                    <a:pt x="609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5564237" y="681194"/>
            <a:ext cx="9050090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D8B6A4"/>
                </a:solidFill>
                <a:latin typeface="Arimo"/>
                <a:ea typeface="Arimo"/>
                <a:cs typeface="Arimo"/>
                <a:sym typeface="Arimo"/>
              </a:rPr>
              <a:t>Meet the Development Team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5564238" y="2519287"/>
            <a:ext cx="708720" cy="708720"/>
            <a:chOff x="0" y="0"/>
            <a:chExt cx="944960" cy="944960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945007" cy="945007"/>
            </a:xfrm>
            <a:custGeom>
              <a:avLst/>
              <a:gdLst/>
              <a:ahLst/>
              <a:cxnLst/>
              <a:rect l="l" t="t" r="r" b="b"/>
              <a:pathLst>
                <a:path w="945007" h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4" b="4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5564238" y="3273177"/>
            <a:ext cx="4719935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Spandan: Frontend Developer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64238" y="3819525"/>
            <a:ext cx="1173152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Crafting responsive, intuitive interfaces for both patients and dental staff, ensuring a smooth user experience.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5564238" y="5540276"/>
            <a:ext cx="708720" cy="708720"/>
            <a:chOff x="0" y="0"/>
            <a:chExt cx="944960" cy="944960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945007" cy="945007"/>
            </a:xfrm>
            <a:custGeom>
              <a:avLst/>
              <a:gdLst/>
              <a:ahLst/>
              <a:cxnLst/>
              <a:rect l="l" t="t" r="r" b="b"/>
              <a:pathLst>
                <a:path w="945007" h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4" b="4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5564238" y="6565255"/>
            <a:ext cx="5863977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Rajiv &amp; Sangam: Backend Developers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564238" y="7448445"/>
            <a:ext cx="1173152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Building robust APIs, managing secure databases, and ensuring all business logic flows seamlessly behind the scenes.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564237" y="8553599"/>
            <a:ext cx="11731526" cy="881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Our skilled team is dedicated to bringing this vision to life, leveraging their expertise in design and development.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02D2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6434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8288000" cy="2864644"/>
            <a:chOff x="0" y="0"/>
            <a:chExt cx="24384000" cy="3819525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0" cy="3819525"/>
            </a:xfrm>
            <a:custGeom>
              <a:avLst/>
              <a:gdLst/>
              <a:ahLst/>
              <a:cxnLst/>
              <a:rect l="l" t="t" r="r" b="b"/>
              <a:pathLst>
                <a:path w="24384000" h="3819525">
                  <a:moveTo>
                    <a:pt x="0" y="0"/>
                  </a:moveTo>
                  <a:lnTo>
                    <a:pt x="24384000" y="0"/>
                  </a:lnTo>
                  <a:lnTo>
                    <a:pt x="24384000" y="3819525"/>
                  </a:lnTo>
                  <a:lnTo>
                    <a:pt x="0" y="3819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41" b="-41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802035" y="3449091"/>
            <a:ext cx="10040690" cy="763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5"/>
              </a:lnSpc>
            </a:pPr>
            <a:r>
              <a:rPr lang="en-US" sz="4499">
                <a:solidFill>
                  <a:srgbClr val="D8B6A4"/>
                </a:solidFill>
                <a:latin typeface="Arimo"/>
                <a:ea typeface="Arimo"/>
                <a:cs typeface="Arimo"/>
                <a:sym typeface="Arimo"/>
              </a:rPr>
              <a:t>Kanban Workflow: Visualising Progress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02035" y="4556522"/>
            <a:ext cx="8341965" cy="916633"/>
            <a:chOff x="0" y="0"/>
            <a:chExt cx="11122620" cy="1222177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11122660" cy="1222121"/>
            </a:xfrm>
            <a:custGeom>
              <a:avLst/>
              <a:gdLst/>
              <a:ahLst/>
              <a:cxnLst/>
              <a:rect l="l" t="t" r="r" b="b"/>
              <a:pathLst>
                <a:path w="11122660" h="1222121">
                  <a:moveTo>
                    <a:pt x="0" y="0"/>
                  </a:moveTo>
                  <a:lnTo>
                    <a:pt x="11122660" y="0"/>
                  </a:lnTo>
                  <a:lnTo>
                    <a:pt x="11122660" y="1222121"/>
                  </a:lnTo>
                  <a:lnTo>
                    <a:pt x="0" y="1222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33" r="-133" b="-4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031081" y="5673626"/>
            <a:ext cx="2864644" cy="386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To Do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1081" y="6102400"/>
            <a:ext cx="7883872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Features and tasks ready for development.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144000" y="4556522"/>
            <a:ext cx="8341965" cy="916633"/>
            <a:chOff x="0" y="0"/>
            <a:chExt cx="11122620" cy="1222177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11122660" cy="1222121"/>
            </a:xfrm>
            <a:custGeom>
              <a:avLst/>
              <a:gdLst/>
              <a:ahLst/>
              <a:cxnLst/>
              <a:rect l="l" t="t" r="r" b="b"/>
              <a:pathLst>
                <a:path w="11122660" h="1222121">
                  <a:moveTo>
                    <a:pt x="0" y="0"/>
                  </a:moveTo>
                  <a:lnTo>
                    <a:pt x="11122660" y="0"/>
                  </a:lnTo>
                  <a:lnTo>
                    <a:pt x="11122660" y="1222121"/>
                  </a:lnTo>
                  <a:lnTo>
                    <a:pt x="0" y="1222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33" r="-133" b="-4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9373046" y="5673626"/>
            <a:ext cx="2864644" cy="386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In Progress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73046" y="6102400"/>
            <a:ext cx="7883873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Tasks currently being worked on, limiting work-in-progress.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802035" y="6793409"/>
            <a:ext cx="8341965" cy="916632"/>
            <a:chOff x="0" y="0"/>
            <a:chExt cx="11122620" cy="1222177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11122660" cy="1222121"/>
            </a:xfrm>
            <a:custGeom>
              <a:avLst/>
              <a:gdLst/>
              <a:ahLst/>
              <a:cxnLst/>
              <a:rect l="l" t="t" r="r" b="b"/>
              <a:pathLst>
                <a:path w="11122660" h="1222121">
                  <a:moveTo>
                    <a:pt x="0" y="0"/>
                  </a:moveTo>
                  <a:lnTo>
                    <a:pt x="11122660" y="0"/>
                  </a:lnTo>
                  <a:lnTo>
                    <a:pt x="11122660" y="1222121"/>
                  </a:lnTo>
                  <a:lnTo>
                    <a:pt x="0" y="1222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33" r="-133" b="-4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1031081" y="7910513"/>
            <a:ext cx="2864644" cy="386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Testing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31081" y="8339286"/>
            <a:ext cx="7883872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Features undergoing rigorous quality assurance and bug fixing.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144000" y="6793409"/>
            <a:ext cx="8341965" cy="916632"/>
            <a:chOff x="0" y="0"/>
            <a:chExt cx="11122620" cy="1222177"/>
          </a:xfrm>
        </p:grpSpPr>
        <p:sp>
          <p:nvSpPr>
            <p:cNvPr id="22" name="Freeform 22" descr="preencoded.png"/>
            <p:cNvSpPr/>
            <p:nvPr/>
          </p:nvSpPr>
          <p:spPr>
            <a:xfrm>
              <a:off x="0" y="0"/>
              <a:ext cx="11122660" cy="1222121"/>
            </a:xfrm>
            <a:custGeom>
              <a:avLst/>
              <a:gdLst/>
              <a:ahLst/>
              <a:cxnLst/>
              <a:rect l="l" t="t" r="r" b="b"/>
              <a:pathLst>
                <a:path w="11122660" h="1222121">
                  <a:moveTo>
                    <a:pt x="0" y="0"/>
                  </a:moveTo>
                  <a:lnTo>
                    <a:pt x="11122660" y="0"/>
                  </a:lnTo>
                  <a:lnTo>
                    <a:pt x="11122660" y="1222121"/>
                  </a:lnTo>
                  <a:lnTo>
                    <a:pt x="0" y="1222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33" r="-133" b="-4"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9373046" y="7910513"/>
            <a:ext cx="2864644" cy="386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Done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373046" y="8339286"/>
            <a:ext cx="7883873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Completed and deployed features, ready for user adoption.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02035" y="9192816"/>
            <a:ext cx="16683930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Our Kanban board ensures clear visibility of tasks, minimises bottlenecks, and promotes rapid iteration.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02D2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64342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120379"/>
            <a:ext cx="8276332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D8B6A4"/>
                </a:solidFill>
                <a:latin typeface="Arimo"/>
                <a:ea typeface="Arimo"/>
                <a:cs typeface="Arimo"/>
                <a:sym typeface="Arimo"/>
              </a:rPr>
              <a:t>Agile Development Phases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21570" y="3152477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37"/>
              </a:lnSpc>
            </a:pPr>
            <a:r>
              <a:rPr lang="en-US" sz="2750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Sprint Planning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3698825"/>
            <a:ext cx="4873378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62"/>
              </a:lnSpc>
            </a:pPr>
            <a:r>
              <a:rPr lang="en-US" sz="2187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Defining the backlog and user stories for the upcoming sprint.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290816" y="2630537"/>
            <a:ext cx="5706219" cy="5706219"/>
            <a:chOff x="0" y="0"/>
            <a:chExt cx="7608292" cy="7608292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7608316" cy="7608316"/>
            </a:xfrm>
            <a:custGeom>
              <a:avLst/>
              <a:gdLst/>
              <a:ahLst/>
              <a:cxnLst/>
              <a:rect l="l" t="t" r="r" b="b"/>
              <a:pathLst>
                <a:path w="7608316" h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7541865" y="3784104"/>
            <a:ext cx="424160" cy="530275"/>
            <a:chOff x="0" y="0"/>
            <a:chExt cx="565547" cy="707033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565531" cy="707009"/>
            </a:xfrm>
            <a:custGeom>
              <a:avLst/>
              <a:gdLst/>
              <a:ahLst/>
              <a:cxnLst/>
              <a:rect l="l" t="t" r="r" b="b"/>
              <a:pathLst>
                <a:path w="565531" h="707009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30" r="-233" b="-3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2422237" y="2641550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Daily Stand-ups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22237" y="3187899"/>
            <a:ext cx="487352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Brief team meetings to collaborate and identify any blockers.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6290816" y="2630537"/>
            <a:ext cx="5706219" cy="5706219"/>
            <a:chOff x="0" y="0"/>
            <a:chExt cx="7608292" cy="7608292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7608316" cy="7608316"/>
            </a:xfrm>
            <a:custGeom>
              <a:avLst/>
              <a:gdLst/>
              <a:ahLst/>
              <a:cxnLst/>
              <a:rect l="l" t="t" r="r" b="b"/>
              <a:pathLst>
                <a:path w="7608316" h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9866262" y="3453259"/>
            <a:ext cx="424160" cy="530275"/>
            <a:chOff x="0" y="0"/>
            <a:chExt cx="565547" cy="707033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565531" cy="707009"/>
            </a:xfrm>
            <a:custGeom>
              <a:avLst/>
              <a:gdLst/>
              <a:ahLst/>
              <a:cxnLst/>
              <a:rect l="l" t="t" r="r" b="b"/>
              <a:pathLst>
                <a:path w="565531" h="707009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30" r="-233" b="-3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12564070" y="4685259"/>
            <a:ext cx="367486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Development &amp; Testing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564070" y="5231606"/>
            <a:ext cx="4731692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Coding features, running unit tests, and ensuring quality.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6290816" y="2630537"/>
            <a:ext cx="5706219" cy="5706219"/>
            <a:chOff x="0" y="0"/>
            <a:chExt cx="7608292" cy="7608292"/>
          </a:xfrm>
        </p:grpSpPr>
        <p:sp>
          <p:nvSpPr>
            <p:cNvPr id="22" name="Freeform 22" descr="preencoded.png"/>
            <p:cNvSpPr/>
            <p:nvPr/>
          </p:nvSpPr>
          <p:spPr>
            <a:xfrm>
              <a:off x="0" y="0"/>
              <a:ext cx="7608316" cy="7608316"/>
            </a:xfrm>
            <a:custGeom>
              <a:avLst/>
              <a:gdLst/>
              <a:ahLst/>
              <a:cxnLst/>
              <a:rect l="l" t="t" r="r" b="b"/>
              <a:pathLst>
                <a:path w="7608316" h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>
            <a:off x="10899279" y="5561708"/>
            <a:ext cx="424160" cy="530275"/>
            <a:chOff x="0" y="0"/>
            <a:chExt cx="565547" cy="707033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565531" cy="707009"/>
            </a:xfrm>
            <a:custGeom>
              <a:avLst/>
              <a:gdLst/>
              <a:ahLst/>
              <a:cxnLst/>
              <a:rect l="l" t="t" r="r" b="b"/>
              <a:pathLst>
                <a:path w="565531" h="707009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30" r="-233" b="-3"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12422237" y="6729115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Sprint Review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2237" y="7275462"/>
            <a:ext cx="487352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Demonstrating new features and gathering valuable feedback.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6290816" y="2630537"/>
            <a:ext cx="5706219" cy="5706219"/>
            <a:chOff x="0" y="0"/>
            <a:chExt cx="7608292" cy="7608292"/>
          </a:xfrm>
        </p:grpSpPr>
        <p:sp>
          <p:nvSpPr>
            <p:cNvPr id="28" name="Freeform 28" descr="preencoded.png"/>
            <p:cNvSpPr/>
            <p:nvPr/>
          </p:nvSpPr>
          <p:spPr>
            <a:xfrm>
              <a:off x="0" y="0"/>
              <a:ext cx="7608316" cy="7608316"/>
            </a:xfrm>
            <a:custGeom>
              <a:avLst/>
              <a:gdLst/>
              <a:ahLst/>
              <a:cxnLst/>
              <a:rect l="l" t="t" r="r" b="b"/>
              <a:pathLst>
                <a:path w="7608316" h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grpSp>
        <p:nvGrpSpPr>
          <p:cNvPr id="29" name="Group 29"/>
          <p:cNvGrpSpPr/>
          <p:nvPr/>
        </p:nvGrpSpPr>
        <p:grpSpPr>
          <a:xfrm>
            <a:off x="9213205" y="7195542"/>
            <a:ext cx="424160" cy="530275"/>
            <a:chOff x="0" y="0"/>
            <a:chExt cx="565547" cy="707033"/>
          </a:xfrm>
        </p:grpSpPr>
        <p:sp>
          <p:nvSpPr>
            <p:cNvPr id="30" name="Freeform 30" descr="preencoded.png"/>
            <p:cNvSpPr/>
            <p:nvPr/>
          </p:nvSpPr>
          <p:spPr>
            <a:xfrm>
              <a:off x="0" y="0"/>
              <a:ext cx="565531" cy="707009"/>
            </a:xfrm>
            <a:custGeom>
              <a:avLst/>
              <a:gdLst/>
              <a:ahLst/>
              <a:cxnLst/>
              <a:rect l="l" t="t" r="r" b="b"/>
              <a:pathLst>
                <a:path w="565531" h="707009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230" r="-233" b="-3"/>
              </a:stretch>
            </a:blipFill>
          </p:spPr>
        </p:sp>
      </p:grpSp>
      <p:sp>
        <p:nvSpPr>
          <p:cNvPr id="31" name="TextBox 31"/>
          <p:cNvSpPr txBox="1"/>
          <p:nvPr/>
        </p:nvSpPr>
        <p:spPr>
          <a:xfrm>
            <a:off x="2321570" y="6218187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37"/>
              </a:lnSpc>
            </a:pPr>
            <a:r>
              <a:rPr lang="en-US" sz="2750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Retrospective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92238" y="6764536"/>
            <a:ext cx="4873378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62"/>
              </a:lnSpc>
            </a:pPr>
            <a:r>
              <a:rPr lang="en-US" sz="2187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Reflecting on the sprint to identify improvements and adapt.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6290816" y="2630537"/>
            <a:ext cx="5706219" cy="5706219"/>
            <a:chOff x="0" y="0"/>
            <a:chExt cx="7608292" cy="7608292"/>
          </a:xfrm>
        </p:grpSpPr>
        <p:sp>
          <p:nvSpPr>
            <p:cNvPr id="34" name="Freeform 34" descr="preencoded.png"/>
            <p:cNvSpPr/>
            <p:nvPr/>
          </p:nvSpPr>
          <p:spPr>
            <a:xfrm>
              <a:off x="0" y="0"/>
              <a:ext cx="7608316" cy="7608316"/>
            </a:xfrm>
            <a:custGeom>
              <a:avLst/>
              <a:gdLst/>
              <a:ahLst/>
              <a:cxnLst/>
              <a:rect l="l" t="t" r="r" b="b"/>
              <a:pathLst>
                <a:path w="7608316" h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grpSp>
        <p:nvGrpSpPr>
          <p:cNvPr id="35" name="Group 35"/>
          <p:cNvGrpSpPr/>
          <p:nvPr/>
        </p:nvGrpSpPr>
        <p:grpSpPr>
          <a:xfrm>
            <a:off x="7138244" y="6097041"/>
            <a:ext cx="424160" cy="530275"/>
            <a:chOff x="0" y="0"/>
            <a:chExt cx="565547" cy="707033"/>
          </a:xfrm>
        </p:grpSpPr>
        <p:sp>
          <p:nvSpPr>
            <p:cNvPr id="36" name="Freeform 36" descr="preencoded.png"/>
            <p:cNvSpPr/>
            <p:nvPr/>
          </p:nvSpPr>
          <p:spPr>
            <a:xfrm>
              <a:off x="0" y="0"/>
              <a:ext cx="565531" cy="707009"/>
            </a:xfrm>
            <a:custGeom>
              <a:avLst/>
              <a:gdLst/>
              <a:ahLst/>
              <a:cxnLst/>
              <a:rect l="l" t="t" r="r" b="b"/>
              <a:pathLst>
                <a:path w="565531" h="707009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230" r="-233" b="-3"/>
              </a:stretch>
            </a:blipFill>
          </p:spPr>
        </p:sp>
      </p:grpSp>
      <p:sp>
        <p:nvSpPr>
          <p:cNvPr id="37" name="TextBox 37"/>
          <p:cNvSpPr txBox="1"/>
          <p:nvPr/>
        </p:nvSpPr>
        <p:spPr>
          <a:xfrm>
            <a:off x="992238" y="8550920"/>
            <a:ext cx="16303526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This iterative approach allows us to continuously improve and deliver high-quality software.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02D2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64342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79710" y="574476"/>
            <a:ext cx="6621661" cy="734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7"/>
              </a:lnSpc>
            </a:pPr>
            <a:r>
              <a:rPr lang="en-US" sz="4375">
                <a:solidFill>
                  <a:srgbClr val="D8B6A4"/>
                </a:solidFill>
                <a:latin typeface="Arimo"/>
                <a:ea typeface="Arimo"/>
                <a:cs typeface="Arimo"/>
                <a:sym typeface="Arimo"/>
              </a:rPr>
              <a:t>Key Features: Patient View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79710" y="1893391"/>
            <a:ext cx="8092529" cy="8092529"/>
            <a:chOff x="0" y="0"/>
            <a:chExt cx="10790038" cy="10790038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0790047" cy="10790047"/>
            </a:xfrm>
            <a:custGeom>
              <a:avLst/>
              <a:gdLst/>
              <a:ahLst/>
              <a:cxnLst/>
              <a:rect l="l" t="t" r="r" b="b"/>
              <a:pathLst>
                <a:path w="10790047" h="10790047">
                  <a:moveTo>
                    <a:pt x="0" y="0"/>
                  </a:moveTo>
                  <a:lnTo>
                    <a:pt x="10790047" y="0"/>
                  </a:lnTo>
                  <a:lnTo>
                    <a:pt x="10790047" y="10790047"/>
                  </a:lnTo>
                  <a:lnTo>
                    <a:pt x="0" y="10790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9425285" y="1757511"/>
            <a:ext cx="8092529" cy="442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2" lvl="1" indent="-131961" algn="l">
              <a:lnSpc>
                <a:spcPts val="2750"/>
              </a:lnSpc>
              <a:buFont typeface="Arial"/>
              <a:buChar char="•"/>
            </a:pPr>
            <a:r>
              <a:rPr lang="en-US" sz="1750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Effortless login and registration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25285" y="2191791"/>
            <a:ext cx="8092529" cy="442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2" lvl="1" indent="-131961" algn="l">
              <a:lnSpc>
                <a:spcPts val="2750"/>
              </a:lnSpc>
              <a:buFont typeface="Arial"/>
              <a:buChar char="•"/>
            </a:pPr>
            <a:r>
              <a:rPr lang="en-US" sz="1750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Real-time dentist availability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25285" y="2626073"/>
            <a:ext cx="8092529" cy="442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2" lvl="1" indent="-131961" algn="l">
              <a:lnSpc>
                <a:spcPts val="2750"/>
              </a:lnSpc>
              <a:buFont typeface="Arial"/>
              <a:buChar char="•"/>
            </a:pPr>
            <a:r>
              <a:rPr lang="en-US" sz="1750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Book, modify, or cancel appointments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25285" y="3060353"/>
            <a:ext cx="8092529" cy="442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2" lvl="1" indent="-131961" algn="l">
              <a:lnSpc>
                <a:spcPts val="2750"/>
              </a:lnSpc>
              <a:buFont typeface="Arial"/>
              <a:buChar char="•"/>
            </a:pPr>
            <a:r>
              <a:rPr lang="en-US" sz="1750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SMS/email reminders for upcoming visits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25285" y="3494634"/>
            <a:ext cx="8092529" cy="442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2" lvl="1" indent="-131961" algn="l">
              <a:lnSpc>
                <a:spcPts val="2750"/>
              </a:lnSpc>
              <a:buFont typeface="Arial"/>
              <a:buChar char="•"/>
            </a:pPr>
            <a:r>
              <a:rPr lang="en-US" sz="1750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Comprehensive appointment and treatment history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79710" y="10401449"/>
            <a:ext cx="16728579" cy="442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1750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Designed with the patient in mind, these features ensure a convenient and stress-free booking experience.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02D2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30480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64342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79710" y="574476"/>
            <a:ext cx="8999636" cy="734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7"/>
              </a:lnSpc>
            </a:pPr>
            <a:r>
              <a:rPr lang="en-US" sz="4375">
                <a:solidFill>
                  <a:srgbClr val="D8B6A4"/>
                </a:solidFill>
                <a:latin typeface="Arimo"/>
                <a:ea typeface="Arimo"/>
                <a:cs typeface="Arimo"/>
                <a:sym typeface="Arimo"/>
              </a:rPr>
              <a:t>Key Features: Dentist &amp; Admin 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9710" y="1757511"/>
            <a:ext cx="8092529" cy="442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2" lvl="1" indent="-131961" algn="l">
              <a:lnSpc>
                <a:spcPts val="2750"/>
              </a:lnSpc>
              <a:buFont typeface="Arial"/>
              <a:buChar char="•"/>
            </a:pPr>
            <a:r>
              <a:rPr lang="en-US" sz="1750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Manage daily appointment queues efficiently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9710" y="2191791"/>
            <a:ext cx="8092529" cy="442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2" lvl="1" indent="-131961" algn="l">
              <a:lnSpc>
                <a:spcPts val="2750"/>
              </a:lnSpc>
              <a:buFont typeface="Arial"/>
              <a:buChar char="•"/>
            </a:pPr>
            <a:r>
              <a:rPr lang="en-US" sz="1750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View and edit comprehensive patient records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9710" y="2626073"/>
            <a:ext cx="8092529" cy="442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2" lvl="1" indent="-131961" algn="l">
              <a:lnSpc>
                <a:spcPts val="2750"/>
              </a:lnSpc>
              <a:buFont typeface="Arial"/>
              <a:buChar char="•"/>
            </a:pPr>
            <a:r>
              <a:rPr lang="en-US" sz="1750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Add follow-up notes and treatment plans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9710" y="3060353"/>
            <a:ext cx="8092529" cy="442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2" lvl="1" indent="-131961" algn="l">
              <a:lnSpc>
                <a:spcPts val="2750"/>
              </a:lnSpc>
              <a:buFont typeface="Arial"/>
              <a:buChar char="•"/>
            </a:pPr>
            <a:r>
              <a:rPr lang="en-US" sz="1750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Intuitive calendar-based scheduling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9710" y="3494634"/>
            <a:ext cx="8092529" cy="442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2" lvl="1" indent="-131961" algn="l">
              <a:lnSpc>
                <a:spcPts val="2750"/>
              </a:lnSpc>
              <a:buFont typeface="Arial"/>
              <a:buChar char="•"/>
            </a:pPr>
            <a:r>
              <a:rPr lang="en-US" sz="1750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Secure role-based system access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425285" y="1893391"/>
            <a:ext cx="8092529" cy="8092529"/>
            <a:chOff x="0" y="0"/>
            <a:chExt cx="10790038" cy="10790038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10790047" cy="10790047"/>
            </a:xfrm>
            <a:custGeom>
              <a:avLst/>
              <a:gdLst/>
              <a:ahLst/>
              <a:cxnLst/>
              <a:rect l="l" t="t" r="r" b="b"/>
              <a:pathLst>
                <a:path w="10790047" h="10790047">
                  <a:moveTo>
                    <a:pt x="0" y="0"/>
                  </a:moveTo>
                  <a:lnTo>
                    <a:pt x="10790047" y="0"/>
                  </a:lnTo>
                  <a:lnTo>
                    <a:pt x="10790047" y="10790047"/>
                  </a:lnTo>
                  <a:lnTo>
                    <a:pt x="0" y="10790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779710" y="10401449"/>
            <a:ext cx="16728579" cy="442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1750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These features empower dental professionals with the tools they need for seamless practice management.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02D2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6434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850237" y="1473547"/>
            <a:ext cx="9445526" cy="182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D8B6A4"/>
                </a:solidFill>
                <a:latin typeface="Arimo"/>
                <a:ea typeface="Arimo"/>
                <a:cs typeface="Arimo"/>
                <a:sym typeface="Arimo"/>
              </a:rPr>
              <a:t>Future: Live Demo Walkthrough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0237" y="3623071"/>
            <a:ext cx="944552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During a future demonstration, we will showcase the system's functionality: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850237" y="4954041"/>
            <a:ext cx="637877" cy="637877"/>
            <a:chOff x="0" y="0"/>
            <a:chExt cx="850503" cy="85050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73433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8771632" y="5013275"/>
            <a:ext cx="4153941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Spandan: Login Flow &amp; UI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771632" y="5559624"/>
            <a:ext cx="8524131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A walkthrough of the intuitive login process and calendar-based user interface.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7850237" y="7138690"/>
            <a:ext cx="637877" cy="637877"/>
            <a:chOff x="0" y="0"/>
            <a:chExt cx="850503" cy="85050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73433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8771632" y="7197924"/>
            <a:ext cx="5539531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Rajiv &amp; Sangam: Backend in Action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771632" y="7744271"/>
            <a:ext cx="8524131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Demonstrating the appointment API, secure data handling, and real-time availability synchronisation.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580</Words>
  <Application>Microsoft Office PowerPoint</Application>
  <PresentationFormat>Custom</PresentationFormat>
  <Paragraphs>70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Canva Sans Bold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 a heading</dc:title>
  <dc:creator>DELL</dc:creator>
  <cp:lastModifiedBy>DELL</cp:lastModifiedBy>
  <cp:revision>10</cp:revision>
  <dcterms:created xsi:type="dcterms:W3CDTF">2006-08-16T00:00:00Z</dcterms:created>
  <dcterms:modified xsi:type="dcterms:W3CDTF">2025-06-26T03:21:01Z</dcterms:modified>
  <dc:identifier>DAGrYbiz-rw</dc:identifier>
</cp:coreProperties>
</file>